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Diana De Los Santo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CA430F3-9D1F-45C6-9F43-5E44DC66FF08}">
  <a:tblStyle styleId="{8CA430F3-9D1F-45C6-9F43-5E44DC66FF08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3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OpenSans-bold.fntdata"/><Relationship Id="rId16" Type="http://schemas.openxmlformats.org/officeDocument/2006/relationships/slide" Target="slides/slide9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3-01T05:52:49.672">
    <p:pos x="6000" y="0"/>
    <p:text>Placeholder - update with screenshot of the student prompt.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-rtG9QWBIygUcapxW4HBTEETCKfW_h-LbZxDWavTrkw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ibm.com/developerworks/lotus/library/ls-object_oriented_LotusScript/figure2.gif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ibm.com/developerworks/lotus/library/ls-object_oriented_LotusScript/figure2.gif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python.org/3/tutorial/classes.html" TargetMode="External"/><Relationship Id="rId3" Type="http://schemas.openxmlformats.org/officeDocument/2006/relationships/hyperlink" Target="https://www.youtube.com/watch?v=lbXsrHGhBAU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20" Type="http://schemas.openxmlformats.org/officeDocument/2006/relationships/hyperlink" Target="https://en.wikipedia.org/wiki/Parameterized_type" TargetMode="External"/><Relationship Id="rId11" Type="http://schemas.openxmlformats.org/officeDocument/2006/relationships/hyperlink" Target="https://en.wikipedia.org/wiki/Massachusetts_Institute_of_Technology" TargetMode="External"/><Relationship Id="rId22" Type="http://schemas.openxmlformats.org/officeDocument/2006/relationships/hyperlink" Target="https://en.wikipedia.org/wiki/Class_(computer_programming)" TargetMode="External"/><Relationship Id="rId10" Type="http://schemas.openxmlformats.org/officeDocument/2006/relationships/hyperlink" Target="https://en.wikipedia.org/wiki/Programming_language" TargetMode="External"/><Relationship Id="rId21" Type="http://schemas.openxmlformats.org/officeDocument/2006/relationships/hyperlink" Target="https://en.wikipedia.org/wiki/Variant_type" TargetMode="External"/><Relationship Id="rId13" Type="http://schemas.openxmlformats.org/officeDocument/2006/relationships/hyperlink" Target="https://en.wikipedia.org/wiki/Object-oriented_programming" TargetMode="External"/><Relationship Id="rId24" Type="http://schemas.openxmlformats.org/officeDocument/2006/relationships/hyperlink" Target="https://en.wikipedia.org/wiki/Inheritance_(object-oriented_programming)" TargetMode="External"/><Relationship Id="rId12" Type="http://schemas.openxmlformats.org/officeDocument/2006/relationships/hyperlink" Target="https://en.wikipedia.org/wiki/Barbara_Liskov" TargetMode="External"/><Relationship Id="rId23" Type="http://schemas.openxmlformats.org/officeDocument/2006/relationships/hyperlink" Target="https://en.wikipedia.org/wiki/Constructor_(object-oriented_programming)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ist_of_Massachusetts_Institute_of_Technology_faculty" TargetMode="External"/><Relationship Id="rId3" Type="http://schemas.openxmlformats.org/officeDocument/2006/relationships/hyperlink" Target="https://en.wikipedia.org/wiki/Massachusetts_Institute_of_Technology" TargetMode="External"/><Relationship Id="rId4" Type="http://schemas.openxmlformats.org/officeDocument/2006/relationships/hyperlink" Target="https://en.wikipedia.org/wiki/Cambridge,_Massachusetts" TargetMode="External"/><Relationship Id="rId9" Type="http://schemas.openxmlformats.org/officeDocument/2006/relationships/hyperlink" Target="https://en.wikipedia.org/wiki/Provost_(education)" TargetMode="External"/><Relationship Id="rId15" Type="http://schemas.openxmlformats.org/officeDocument/2006/relationships/hyperlink" Target="https://en.wikipedia.org/wiki/Abstract_data_type" TargetMode="External"/><Relationship Id="rId14" Type="http://schemas.openxmlformats.org/officeDocument/2006/relationships/hyperlink" Target="https://en.wikipedia.org/wiki/Object-based_language" TargetMode="External"/><Relationship Id="rId17" Type="http://schemas.openxmlformats.org/officeDocument/2006/relationships/hyperlink" Target="https://en.wikipedia.org/wiki/Call-by-sharing" TargetMode="External"/><Relationship Id="rId16" Type="http://schemas.openxmlformats.org/officeDocument/2006/relationships/hyperlink" Target="https://en.wikipedia.org/wiki/CLU_(programming_language)#cite_note-5" TargetMode="External"/><Relationship Id="rId5" Type="http://schemas.openxmlformats.org/officeDocument/2006/relationships/hyperlink" Target="https://en.wikipedia.org/wiki/United_States" TargetMode="External"/><Relationship Id="rId19" Type="http://schemas.openxmlformats.org/officeDocument/2006/relationships/hyperlink" Target="https://en.wikipedia.org/wiki/Parallel_assignment" TargetMode="External"/><Relationship Id="rId6" Type="http://schemas.openxmlformats.org/officeDocument/2006/relationships/hyperlink" Target="https://en.wikipedia.org/wiki/Distinguished_professor" TargetMode="External"/><Relationship Id="rId18" Type="http://schemas.openxmlformats.org/officeDocument/2006/relationships/hyperlink" Target="https://en.wikipedia.org/wiki/Iterator" TargetMode="External"/><Relationship Id="rId7" Type="http://schemas.openxmlformats.org/officeDocument/2006/relationships/hyperlink" Target="https://en.wikipedia.org/wiki/University_professor" TargetMode="External"/><Relationship Id="rId8" Type="http://schemas.openxmlformats.org/officeDocument/2006/relationships/hyperlink" Target="https://en.wikipedia.org/wiki/Regents_professor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Session plan found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https://docs.google.com/document/d/1-rtG9QWBIygUcapxW4HBTEETCKfW_h-LbZxDWavTrkw/edit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Pre-sort groups. Suggestion - hand people cards when they walk in.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As groups work, circulate and pull out interesting examples.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 this silently.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Set a timer.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Take notes on the board to draw something like this: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http://www.ibm.com/developerworks/lotus/library/ls-object_oriented_LotusScript/figure2.gif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Answer to question 1: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Vehicles - This is like a CLASS in an OOP language (like Python). A class is basically defining a data type or structure that you can interact with in ways that you define.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vehicles have some commonalities.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are things that all groups had in common?</a:t>
            </a: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roman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Every one of these vehicles is an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instance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the class - it is like a blueprint of what you need to create a piece of data that has the same fields</a:t>
            </a: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roman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Every one of these vehicles has some of the same functionality - these are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methods.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Answer to question 2: 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Cars, Trucks, Planes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OOP, this idea is inheritance. You can take the blueprint for a datatype and use it as a starting point for more specific objects.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example, if I started a car class, I would have the same things as the vehicle class. However, I might add some special methods or fields.</a:t>
            </a: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roman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fields might I add?</a:t>
            </a: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roman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methods might I add?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/>
              <a:t>Why use objects - </a:t>
            </a:r>
            <a:r>
              <a:rPr lang="en"/>
              <a:t>because it allows you to easily customize new structures that you can use over and over again in different programs. It also allows you to make changes - you can update the fields of your object in the class without having to change it everywhere in your code.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Take notes on the board to draw something like this: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http://www.ibm.com/developerworks/lotus/library/ls-object_oriented_LotusScript/figure2.gif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Answer to question 1: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Vehicles - This is like a CLASS in an OOP language (like Python). A class is basically defining a data type or structure that you can interact with in ways that you define.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vehicles have some commonalities.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are things that all groups had in common?</a:t>
            </a: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roman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Every one of these vehicles is an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instance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of the class - it is like a blueprint of what you need to create a piece of data that has the same fields</a:t>
            </a: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roman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Every one of these vehicles has some of the same functionality - these are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methods.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Answer to question 2: 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Cars, Trucks, Planes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OOP, this idea is inheritance. You can take the blueprint for a datatype and use it as a starting point for more specific objects.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example, if I started a car class, I would have the same things as the vehicle class. However, I might add some special methods or fields.</a:t>
            </a: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roman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fields might I add?</a:t>
            </a: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roman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methods might I add?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Why use objects - </a:t>
            </a:r>
            <a:r>
              <a:rPr lang="en"/>
              <a:t>because it allows you to easily customize new structures that you can use over and over again in different programs. It also allows you to make changes - you can update the fields of your object in the class without having to change it everywhere in your code.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Share this slide. Put it up during independent planning time in the next session, and tell teachers they might want to revisit it as a reference later.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Share this slide. Put it up during independent planning time in the next session, and tell teachers they might want to revisit it as a reference later.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 min to find a partner to talk.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1 min to share out/return to seats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1 min - Analogies and connections to real life are great ways to explain these coding concepts to students. We are going to leverage this during this session.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20 min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Circulate to make sure groups are practicing.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At the end of this time, shout out any particularly creative analogies or techniques.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Email out these resources (needs updating)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</a:rPr>
              <a:t>Student Prompt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 u="sng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Resources for syntax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Starter Code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GWC thing 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Really boring video - </a:t>
            </a:r>
            <a:r>
              <a:rPr b="1" lang="en" u="sng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https://www.youtube.com/watch?v=lbXsrHGhBAU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Update based on room set-up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Say: We are going to be operating at the lesson/decision level for the next 90 minutes, but we’ll pull out and look bigger picture at the end.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Say: We are going to be operating at the lesson/decision level for the next 90 minutes, but we’ll pull out and look bigger picture at the end.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Call on a teacher to read this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GTWBAT = Great teachers will be able 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this is, what this isn’t: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give you some time to refresh introductory vocabulary.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everything about object oriented programming.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connect you to resources where you can refresh your syntactical skills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all of the dots, commas and colons you need to create your own class.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Call on a teacher to read this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GTWBAT = Great teachers will be able to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Say: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this is, what this isn’t: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give you some time to refresh introductory vocabulary.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everything about object oriented programming.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going to connect you to resources where you can refresh your syntactical skills</a:t>
            </a: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lphaLcPeriod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isn’t going to teach you all of the dots, commas and colons you need to create your own class.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10 min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About institute professorships: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Institute Professor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is the highest title that can be awarded to a 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faculty member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at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Massachusetts Institute of Technology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 research university located in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Cambridge, Massachusetts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United States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. It is analogous to the titles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6"/>
              </a:rPr>
              <a:t>distinguished professor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7"/>
              </a:rPr>
              <a:t>university professor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8"/>
              </a:rPr>
              <a:t>regents professor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used at other universities in recognition of a professor's extraordinary research achievements and dedication to the school. At MIT, Institute Professors are granted a unique level of freedom and flexibility to pursue their research and teaching interests without regular departmental or school responsibilities; they report only to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9"/>
              </a:rPr>
              <a:t>provost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About CLU: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CLU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is a pioneering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0"/>
              </a:rPr>
              <a:t>programming language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created at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1"/>
              </a:rPr>
              <a:t>Massachusetts Institute of Technology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(MIT) by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2"/>
              </a:rPr>
              <a:t>Barbara Liskov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and her students between 1974 and 1975. While it did not find extensive use, it introduced many features that are used widely now, and is seen as a step in the development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3"/>
              </a:rPr>
              <a:t>object-oriented programming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(OOP). However, it is not object-oriented, instead being considered an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4"/>
              </a:rPr>
              <a:t>object-based language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as it lacked many features of OOP.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Key contributions include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5"/>
              </a:rPr>
              <a:t>abstract data types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hlinkClick r:id="rId16"/>
              </a:rPr>
              <a:t>[5]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7"/>
              </a:rPr>
              <a:t>call-by-sharing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8"/>
              </a:rPr>
              <a:t>iterators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multiple return values (a form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9"/>
              </a:rPr>
              <a:t>parallel assignment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), type-safe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20"/>
              </a:rPr>
              <a:t>parameterized types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and type-safe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21"/>
              </a:rPr>
              <a:t>variant types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. It is also notable for its use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22"/>
              </a:rPr>
              <a:t>classes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with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23"/>
              </a:rPr>
              <a:t>constructors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and methods, but without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24"/>
              </a:rPr>
              <a:t>inheritance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Pause to give them time to read.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Say: The content we are going to learn and experiment with during this session falls near the end of SIP, after girls have learned all of the rest of their content.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&lt; 1 min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Say: We are going to be operating at the lesson/decision level for the next 90 minutes, but we’ll pull out and look bigger picture at the end.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 b="17860" l="0" r="0" t="38557"/>
          <a:stretch/>
        </p:blipFill>
        <p:spPr>
          <a:xfrm>
            <a:off x="0" y="-13949"/>
            <a:ext cx="9144000" cy="515744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 rot="194551">
            <a:off x="-98085" y="238682"/>
            <a:ext cx="9340152" cy="991588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57" name="Shape 57"/>
          <p:cNvSpPr/>
          <p:nvPr/>
        </p:nvSpPr>
        <p:spPr>
          <a:xfrm rot="335">
            <a:off x="-42150" y="163725"/>
            <a:ext cx="9228300" cy="11034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232500" y="319125"/>
            <a:ext cx="86790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None/>
              <a:defRPr b="1"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3" name="Shape 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78150" y="1027950"/>
            <a:ext cx="7962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●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●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●"/>
              <a:defRPr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b="1" sz="25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SzPct val="100000"/>
              <a:defRPr sz="2700"/>
            </a:lvl2pPr>
            <a:lvl3pPr lvl="2" rtl="0">
              <a:spcBef>
                <a:spcPts val="0"/>
              </a:spcBef>
              <a:buSzPct val="100000"/>
              <a:defRPr sz="2700"/>
            </a:lvl3pPr>
            <a:lvl4pPr lvl="3" rtl="0">
              <a:spcBef>
                <a:spcPts val="0"/>
              </a:spcBef>
              <a:buSzPct val="100000"/>
              <a:defRPr sz="2700"/>
            </a:lvl4pPr>
            <a:lvl5pPr lvl="4" rtl="0">
              <a:spcBef>
                <a:spcPts val="0"/>
              </a:spcBef>
              <a:buSzPct val="100000"/>
              <a:defRPr sz="2700"/>
            </a:lvl5pPr>
            <a:lvl6pPr lvl="5" rtl="0">
              <a:spcBef>
                <a:spcPts val="0"/>
              </a:spcBef>
              <a:buSzPct val="100000"/>
              <a:defRPr sz="2700"/>
            </a:lvl6pPr>
            <a:lvl7pPr lvl="6" rtl="0">
              <a:spcBef>
                <a:spcPts val="0"/>
              </a:spcBef>
              <a:buSzPct val="100000"/>
              <a:defRPr sz="2700"/>
            </a:lvl7pPr>
            <a:lvl8pPr lvl="7" rtl="0">
              <a:spcBef>
                <a:spcPts val="0"/>
              </a:spcBef>
              <a:buSzPct val="100000"/>
              <a:defRPr sz="2700"/>
            </a:lvl8pPr>
            <a:lvl9pPr lvl="8" rtl="0">
              <a:spcBef>
                <a:spcPts val="0"/>
              </a:spcBef>
              <a:buSzPct val="100000"/>
              <a:defRPr sz="2700"/>
            </a:lvl9pPr>
          </a:lstStyle>
          <a:p/>
        </p:txBody>
      </p:sp>
      <p:pic>
        <p:nvPicPr>
          <p:cNvPr id="70" name="Shape 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878150" y="526150"/>
            <a:ext cx="80238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defRPr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4" name="Shape 74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75" name="Shape 75"/>
          <p:cNvSpPr/>
          <p:nvPr/>
        </p:nvSpPr>
        <p:spPr>
          <a:xfrm rot="956893">
            <a:off x="-1803315" y="4427628"/>
            <a:ext cx="10060109" cy="165426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2" name="Shape 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6" name="Shape 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5" name="Shape 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4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None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Font typeface="Open Sans"/>
              <a:buNone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5" name="Shape 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defRPr sz="12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0" name="Shape 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None/>
              <a:defRPr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SzPct val="100000"/>
              <a:buFont typeface="Open Sans"/>
              <a:defRPr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1426A"/>
              </a:buClr>
              <a:buFont typeface="Open Sans"/>
              <a:defRPr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38556"/>
          <a:stretch/>
        </p:blipFill>
        <p:spPr>
          <a:xfrm>
            <a:off x="0" y="-12"/>
            <a:ext cx="9144000" cy="72709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 rot="194551">
            <a:off x="-98085" y="238682"/>
            <a:ext cx="9340152" cy="991588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121" name="Shape 121"/>
          <p:cNvSpPr/>
          <p:nvPr/>
        </p:nvSpPr>
        <p:spPr>
          <a:xfrm rot="335">
            <a:off x="-42150" y="163725"/>
            <a:ext cx="9228300" cy="11034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95250" y="371475"/>
            <a:ext cx="8896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Girls Who Code Teacher Training</a:t>
            </a:r>
          </a:p>
          <a:p>
            <a:pPr indent="-368300" lvl="0" marL="45720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Char char="■"/>
            </a:pPr>
            <a:r>
              <a:rPr b="1" i="1" lang="en" sz="22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Object Oriented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MAKING GROUPS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736275" y="1233868"/>
            <a:ext cx="75672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Count off by 6 at your table.</a:t>
            </a: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Find your number in your designated color.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" name="Shape 220"/>
          <p:cNvGraphicFramePr/>
          <p:nvPr/>
        </p:nvGraphicFramePr>
        <p:xfrm>
          <a:off x="952500" y="244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{8CA430F3-9D1F-45C6-9F43-5E44DC66FF08}</a:tableStyleId>
              </a:tblPr>
              <a:tblGrid>
                <a:gridCol w="1881175"/>
                <a:gridCol w="1805700"/>
                <a:gridCol w="1805700"/>
                <a:gridCol w="2032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9900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PURPLE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FF99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ORANGE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GREEN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Tables 1-4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Tables 5-8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Tables 9-12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Tables 13-15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PART 1: COLLABORATE 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736275" y="1233862"/>
            <a:ext cx="75672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(5 minutes)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Find your group and introduce yourselves.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Then, list all of the </a:t>
            </a:r>
            <a:r>
              <a:rPr b="1"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qualities </a:t>
            </a: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b="1"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functionalities</a:t>
            </a: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 of your item.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PART 2: GALLERY WALK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736275" y="1233862"/>
            <a:ext cx="75672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(3 minutes)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Walk around and read through the work of other groups. As you walk, consider: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i="1" lang="en" sz="2400">
                <a:solidFill>
                  <a:srgbClr val="F4364C"/>
                </a:solidFill>
                <a:latin typeface="Open Sans"/>
                <a:ea typeface="Open Sans"/>
                <a:cs typeface="Open Sans"/>
                <a:sym typeface="Open Sans"/>
              </a:rPr>
              <a:t>What do the items of other groups have in common with your item? What distinguishes them?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PART 3: SHARE OUT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736275" y="1233862"/>
            <a:ext cx="75672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If we had to group all of the items together, what would we call this large group?</a:t>
            </a: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What are different sub-categories that we might have within this class?</a:t>
            </a: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Did the gallery walk help you understand these concepts? How about the analogy?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Shape 248"/>
          <p:cNvGrpSpPr/>
          <p:nvPr/>
        </p:nvGrpSpPr>
        <p:grpSpPr>
          <a:xfrm>
            <a:off x="6681300" y="235000"/>
            <a:ext cx="2178900" cy="879900"/>
            <a:chOff x="6308075" y="1565175"/>
            <a:chExt cx="2178900" cy="879900"/>
          </a:xfrm>
        </p:grpSpPr>
        <p:sp>
          <p:nvSpPr>
            <p:cNvPr id="249" name="Shape 249"/>
            <p:cNvSpPr/>
            <p:nvPr/>
          </p:nvSpPr>
          <p:spPr>
            <a:xfrm>
              <a:off x="6308075" y="1565175"/>
              <a:ext cx="2039400" cy="879900"/>
            </a:xfrm>
            <a:prstGeom prst="foldedCorner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1426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 txBox="1"/>
            <p:nvPr/>
          </p:nvSpPr>
          <p:spPr>
            <a:xfrm>
              <a:off x="6308075" y="1659225"/>
              <a:ext cx="21789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POSITIVE PRAISE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923" y="242025"/>
            <a:ext cx="6767325" cy="426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OOP VOCABULARY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5" name="Shape 265"/>
          <p:cNvGraphicFramePr/>
          <p:nvPr/>
        </p:nvGraphicFramePr>
        <p:xfrm>
          <a:off x="540150" y="79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{8CA430F3-9D1F-45C6-9F43-5E44DC66FF08}</a:tableStyleId>
              </a:tblPr>
              <a:tblGrid>
                <a:gridCol w="1324050"/>
                <a:gridCol w="3494325"/>
                <a:gridCol w="3237150"/>
              </a:tblGrid>
              <a:tr h="3875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WORD</a:t>
                      </a: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DEFINITION</a:t>
                      </a: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ANALOGOUS IDEA</a:t>
                      </a: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</a:tr>
              <a:tr h="6028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Class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blueprint or rules for new data types, or objects, that you can define.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design blueprint for a vehicle.</a:t>
                      </a:r>
                    </a:p>
                  </a:txBody>
                  <a:tcPr marT="91425" marB="91425" marR="91425" marL="91425" anchor="ctr"/>
                </a:tc>
              </a:tr>
              <a:tr h="818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Object/ Instance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 actual structure that is built with the fields and methods as defined by the class.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Group A actual Vehicle or 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Group B actual Vehicle</a:t>
                      </a:r>
                    </a:p>
                  </a:txBody>
                  <a:tcPr marT="91425" marB="91425" marR="91425" marL="91425" anchor="ctr"/>
                </a:tc>
              </a:tr>
              <a:tr h="6028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Field/ Attribute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specific piece of data that is held within an object in a class.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All vehicles have wheels and windows.</a:t>
                      </a:r>
                    </a:p>
                  </a:txBody>
                  <a:tcPr marT="91425" marB="91425" marR="91425" marL="91425" anchor="ctr"/>
                </a:tc>
              </a:tr>
              <a:tr h="6028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specific things that objects can do. They are like object-specific functions.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Vehicles can “stop”</a:t>
                      </a:r>
                    </a:p>
                  </a:txBody>
                  <a:tcPr marT="91425" marB="91425" marR="91425" marL="91425" anchor="ctr"/>
                </a:tc>
              </a:tr>
              <a:tr h="818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Inheritance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ability for new classes or objects to be based on others, when they have an “</a:t>
                      </a: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is-a” </a:t>
                      </a: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relationship.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</a:t>
                      </a: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car</a:t>
                      </a: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is a </a:t>
                      </a: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vehicle</a:t>
                      </a: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so it inherits all of the qualities of a vehicle.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GALLERY WALK QUESTIONS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736275" y="1233862"/>
            <a:ext cx="75672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What are the potential benefits of this activity?</a:t>
            </a: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is this different from how you may have first learned about OOP? </a:t>
            </a: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b="1"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Or,</a:t>
            </a:r>
            <a:r>
              <a:rPr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 is this making these concepts more accessible to you? Why or why not?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816450" y="2284550"/>
            <a:ext cx="7886700" cy="4155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FDDD4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WHERE ARE WE NOW?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736275" y="1040225"/>
            <a:ext cx="672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Hook - 5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Objectives, Context and Agenda - 5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Gallery Walk: 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Connecting to Real-Life - 15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Practice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: Introducing Classes and Objects - 25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Syntax Work Time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: Social Network Project - 20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Reflection and Closing - 10 min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816450" y="2287800"/>
            <a:ext cx="7886700" cy="4155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FDDD4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WHERE ARE WE NOW?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736275" y="1040225"/>
            <a:ext cx="7397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Hook - 5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Objectives, Context and Agenda - 5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Gallery Walk: 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Connecting to Real-Life - 15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Practice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: Introducing Classes and Objects - 10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Syntax Work Time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: Social Network Project - 30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Reflection and Closing - 5 min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PRACTICE: INTRODUCING OBJECTS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816425" y="1289950"/>
            <a:ext cx="7707000" cy="2943000"/>
          </a:xfrm>
          <a:prstGeom prst="rect">
            <a:avLst/>
          </a:prstGeom>
          <a:noFill/>
          <a:ln cap="flat" cmpd="sng" w="9525">
            <a:solidFill>
              <a:srgbClr val="ECE81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(5 minutes for planning)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Scenario: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Imagine that you’ve done this Gallery Walk with your class already, and that you’ve used the vehicle analogy once. You have a student who just doesn’t get it!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Come up with </a:t>
            </a: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another analogy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another technique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 to explain the concept of </a:t>
            </a: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objects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 and the related vocabulary to this student.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878150" y="1027950"/>
            <a:ext cx="7962600" cy="279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 a partner you haven’t met yet. Introduce yourselves, and then fill in the blanks below: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" sz="2400"/>
              <a:t>Life is like a </a:t>
            </a:r>
            <a:r>
              <a:rPr lang="en" sz="2400"/>
              <a:t>[BLANK].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" sz="2400"/>
              <a:t>I’m as </a:t>
            </a:r>
            <a:r>
              <a:rPr lang="en" sz="2400"/>
              <a:t>[BLANK]</a:t>
            </a:r>
            <a:r>
              <a:rPr b="1" lang="en" sz="2400"/>
              <a:t> as a</a:t>
            </a:r>
            <a:r>
              <a:rPr lang="en" sz="2400"/>
              <a:t> [BLANK] </a:t>
            </a:r>
            <a:r>
              <a:rPr b="1" lang="en" sz="2400"/>
              <a:t>in </a:t>
            </a:r>
            <a:r>
              <a:rPr lang="en" sz="2400"/>
              <a:t>[BLANK].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HOOK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OOP VOCABULARY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2" name="Shape 312"/>
          <p:cNvGraphicFramePr/>
          <p:nvPr/>
        </p:nvGraphicFramePr>
        <p:xfrm>
          <a:off x="867950" y="102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{8CA430F3-9D1F-45C6-9F43-5E44DC66FF08}</a:tableStyleId>
              </a:tblPr>
              <a:tblGrid>
                <a:gridCol w="1148650"/>
                <a:gridCol w="3494325"/>
                <a:gridCol w="3237150"/>
              </a:tblGrid>
              <a:tr h="387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WORD</a:t>
                      </a: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DEFINITION</a:t>
                      </a: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ANALOGOUS IDEA</a:t>
                      </a: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</a:tr>
              <a:tr h="6028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Class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blueprint or rules for new data types, or objects, that you can define.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Vehicles</a:t>
                      </a:r>
                    </a:p>
                  </a:txBody>
                  <a:tcPr marT="91425" marB="91425" marR="91425" marL="91425" anchor="ctr"/>
                </a:tc>
              </a:tr>
              <a:tr h="818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Object/ Instance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piece of data that has all of the fields and methods as defined by a class.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Group A’s Vehicle or 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Group B’s Vehicle</a:t>
                      </a:r>
                    </a:p>
                  </a:txBody>
                  <a:tcPr marT="91425" marB="91425" marR="91425" marL="91425" anchor="ctr"/>
                </a:tc>
              </a:tr>
              <a:tr h="6028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Field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specific data that is held within  an object in a class.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All vehicles have wheels and windows.</a:t>
                      </a:r>
                    </a:p>
                  </a:txBody>
                  <a:tcPr marT="91425" marB="91425" marR="91425" marL="91425" anchor="ctr"/>
                </a:tc>
              </a:tr>
              <a:tr h="6028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specific ways to interact with an object in a class.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 can move vehicles from point A to B.</a:t>
                      </a:r>
                    </a:p>
                  </a:txBody>
                  <a:tcPr marT="91425" marB="91425" marR="91425" marL="91425" anchor="ctr"/>
                </a:tc>
              </a:tr>
              <a:tr h="818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Inheritance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ability for new classes or objects to be based on others, when they have an “</a:t>
                      </a: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is-a” </a:t>
                      </a: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relationship.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</a:t>
                      </a: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car</a:t>
                      </a: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is a </a:t>
                      </a:r>
                      <a:r>
                        <a:rPr b="1"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vehicle</a:t>
                      </a:r>
                      <a:r>
                        <a:rPr lang="en" sz="15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, so it inherits all of the qualities of a vehicle.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PRACTICE: INTRODUCING OBJECTS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1028700" y="1355275"/>
            <a:ext cx="69234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Rejoin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 your groups of 4. Determine whose birthday is coming up next - this person will present first.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3 Min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 - First presenter shares their analogy. Other members pretend to be the students.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2 min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 - “Students” give the presenter feedback. 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○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Focus your feedback around </a:t>
            </a:r>
            <a:r>
              <a:rPr lang="en" sz="1800">
                <a:solidFill>
                  <a:srgbClr val="F4364C"/>
                </a:solidFill>
                <a:latin typeface="Open Sans"/>
                <a:ea typeface="Open Sans"/>
                <a:cs typeface="Open Sans"/>
                <a:sym typeface="Open Sans"/>
              </a:rPr>
              <a:t>clarity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1800">
                <a:solidFill>
                  <a:srgbClr val="F4364C"/>
                </a:solidFill>
                <a:latin typeface="Open Sans"/>
                <a:ea typeface="Open Sans"/>
                <a:cs typeface="Open Sans"/>
                <a:sym typeface="Open Sans"/>
              </a:rPr>
              <a:t>presence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, and aim to be specific and actionable.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Repeat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 until everyone has been the teacher.</a:t>
            </a:r>
          </a:p>
        </p:txBody>
      </p:sp>
      <p:grpSp>
        <p:nvGrpSpPr>
          <p:cNvPr id="322" name="Shape 322"/>
          <p:cNvGrpSpPr/>
          <p:nvPr/>
        </p:nvGrpSpPr>
        <p:grpSpPr>
          <a:xfrm>
            <a:off x="6841200" y="538800"/>
            <a:ext cx="2178900" cy="879900"/>
            <a:chOff x="6308075" y="1565175"/>
            <a:chExt cx="2178900" cy="879900"/>
          </a:xfrm>
        </p:grpSpPr>
        <p:sp>
          <p:nvSpPr>
            <p:cNvPr id="323" name="Shape 323"/>
            <p:cNvSpPr/>
            <p:nvPr/>
          </p:nvSpPr>
          <p:spPr>
            <a:xfrm>
              <a:off x="6308075" y="1565175"/>
              <a:ext cx="2039400" cy="879900"/>
            </a:xfrm>
            <a:prstGeom prst="foldedCorner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1426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 txBox="1"/>
            <p:nvPr/>
          </p:nvSpPr>
          <p:spPr>
            <a:xfrm>
              <a:off x="6308075" y="1659225"/>
              <a:ext cx="21789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POSITIVE PRAISE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816450" y="2673650"/>
            <a:ext cx="7886700" cy="4155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FDDD4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WHERE ARE WE NOW?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736275" y="1040225"/>
            <a:ext cx="672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Hook - 5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Objectives, Context and Agenda - 5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Gallery Walk: 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Connecting to Real-Life - 15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Practice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: Introducing Classes and Objects - 10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Syntax Work Time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: Social Network Project - 30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Reflection and Closing - 5 min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SYNTAX WORK TIME: SOCIAL NETWORK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650" y="1042100"/>
            <a:ext cx="4970825" cy="3344373"/>
          </a:xfrm>
          <a:prstGeom prst="rect">
            <a:avLst/>
          </a:prstGeom>
          <a:noFill/>
          <a:ln cap="flat" cmpd="sng" w="28575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SYNTAX WORK TIME: GROUPS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2" name="Shape 352"/>
          <p:cNvGraphicFramePr/>
          <p:nvPr/>
        </p:nvGraphicFramePr>
        <p:xfrm>
          <a:off x="833050" y="140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{8CA430F3-9D1F-45C6-9F43-5E44DC66FF08}</a:tableStyleId>
              </a:tblPr>
              <a:tblGrid>
                <a:gridCol w="1570700"/>
                <a:gridCol w="1570700"/>
                <a:gridCol w="1570700"/>
                <a:gridCol w="1570700"/>
                <a:gridCol w="1570700"/>
              </a:tblGrid>
              <a:tr h="434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</a:t>
                      </a: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</a:t>
                      </a:r>
                    </a:p>
                  </a:txBody>
                  <a:tcPr marT="91425" marB="91425" marR="91425" marL="91425">
                    <a:solidFill>
                      <a:srgbClr val="EEEEEE"/>
                    </a:solidFill>
                  </a:tcPr>
                </a:tc>
              </a:tr>
              <a:tr h="434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This is new to me, so I want to work with an instructor or peer expert.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 want some quiet, heads down work time.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1426A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 haven’t started, and I want to </a:t>
                      </a:r>
                      <a:r>
                        <a:rPr b="1"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partner up and think with someone</a:t>
                      </a: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 feel confident about this content and </a:t>
                      </a:r>
                      <a:r>
                        <a:rPr b="1"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 want to help others learn</a:t>
                      </a: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 feel confident about this content, and </a:t>
                      </a:r>
                      <a:r>
                        <a:rPr b="1"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 want to think about</a:t>
                      </a: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I will teach it</a:t>
                      </a:r>
                      <a:r>
                        <a:rPr lang="en" sz="1800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3" name="Shape 353"/>
          <p:cNvSpPr txBox="1"/>
          <p:nvPr/>
        </p:nvSpPr>
        <p:spPr>
          <a:xfrm>
            <a:off x="3502500" y="834262"/>
            <a:ext cx="251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(30 minutes)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963700" y="4437525"/>
            <a:ext cx="681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https://github.com/GirlsFirst/SIP-2017-starter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816450" y="3138950"/>
            <a:ext cx="7886700" cy="4155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FDDD4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WHERE ARE WE NOW?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736275" y="1040225"/>
            <a:ext cx="672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Hook - 5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Objectives, Context and Agenda - 5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Gallery Walk: 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Connecting to Real-Life - 15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Practice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: Introducing Classes and Objects - 10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Syntax Work Time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: Social Network Project - 30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Reflection and Closing - 5 min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REFLECTION: </a:t>
            </a:r>
            <a:r>
              <a:rPr lang="en"/>
              <a:t>CURRICULUM FUNNEL</a:t>
            </a:r>
          </a:p>
        </p:txBody>
      </p:sp>
      <p:grpSp>
        <p:nvGrpSpPr>
          <p:cNvPr id="370" name="Shape 370"/>
          <p:cNvGrpSpPr/>
          <p:nvPr/>
        </p:nvGrpSpPr>
        <p:grpSpPr>
          <a:xfrm>
            <a:off x="3006225" y="1243025"/>
            <a:ext cx="3689425" cy="2832125"/>
            <a:chOff x="2582600" y="1302150"/>
            <a:chExt cx="3689425" cy="2832125"/>
          </a:xfrm>
        </p:grpSpPr>
        <p:sp>
          <p:nvSpPr>
            <p:cNvPr id="371" name="Shape 371"/>
            <p:cNvSpPr/>
            <p:nvPr/>
          </p:nvSpPr>
          <p:spPr>
            <a:xfrm>
              <a:off x="2582600" y="1302150"/>
              <a:ext cx="3689425" cy="727025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Learner Profile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and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Essential Questions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3331350" y="2105375"/>
              <a:ext cx="2213650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Unit Plans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3732825" y="2754275"/>
              <a:ext cx="1356425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Lesson Plans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4031250" y="3403175"/>
              <a:ext cx="759575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sz="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4025825" y="4052075"/>
              <a:ext cx="5400" cy="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3879287" y="3403175"/>
              <a:ext cx="10635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Your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Decisions</a:t>
              </a:r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4200068" y="4031736"/>
            <a:ext cx="1301736" cy="747634"/>
            <a:chOff x="-216550" y="3451775"/>
            <a:chExt cx="1921950" cy="1000850"/>
          </a:xfrm>
        </p:grpSpPr>
        <p:pic>
          <p:nvPicPr>
            <p:cNvPr id="378" name="Shape 3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4550" y="3451775"/>
              <a:ext cx="1000850" cy="100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Shape 3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16550" y="3451775"/>
              <a:ext cx="1000850" cy="100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Shape 380"/>
          <p:cNvSpPr/>
          <p:nvPr/>
        </p:nvSpPr>
        <p:spPr>
          <a:xfrm>
            <a:off x="3006375" y="1083875"/>
            <a:ext cx="3689400" cy="1616400"/>
          </a:xfrm>
          <a:prstGeom prst="ellipse">
            <a:avLst/>
          </a:prstGeom>
          <a:noFill/>
          <a:ln cap="flat" cmpd="sng" w="28575">
            <a:solidFill>
              <a:srgbClr val="F4364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REFLECTION: BIG PICTURE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024750" y="1103600"/>
            <a:ext cx="7311300" cy="3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Discuss with a partner: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might learning about OOP inform or change a student’s answer to one of the Essential Questions below?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○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What is computer science?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○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What tools do computer scientists use to solve problems?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○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and why do we use computer science to solve problems?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Clr>
                <a:srgbClr val="01426A"/>
              </a:buClr>
              <a:buSzPct val="100000"/>
              <a:buFont typeface="Open Sans"/>
              <a:buChar char="●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How might this project help girls build the qualities in the Learner Profile?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Training Progress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736275" y="1040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6" name="Shape 396"/>
          <p:cNvGraphicFramePr/>
          <p:nvPr/>
        </p:nvGraphicFramePr>
        <p:xfrm>
          <a:off x="1140300" y="156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{8CA430F3-9D1F-45C6-9F43-5E44DC66FF08}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Friday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CE81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Saturday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CE81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Sunday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CE81A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Classroom Mgmt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Django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Final Projects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How to Use Curriculum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OOP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SIP Simulation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Escalation Process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Diversity and Inclusion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v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Python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Training to Week 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Robotics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878150" y="1027950"/>
            <a:ext cx="7962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b="1" i="1" lang="en" sz="2400"/>
              <a:t>By the end of this session, GTWBAT: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800"/>
              <a:t>Identify how Object Oriented Programming (OOP) fits into the scope of the Summer Immersion Program.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800"/>
              <a:t>Understand how using analogies and gallery walks can help students understand CS Concepts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800"/>
              <a:t>Name their own next steps for practicing OOP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2" name="Shape 402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CLOSING: HOW DID WE DO?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971700" y="1039650"/>
            <a:ext cx="7962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i="1" lang="en" sz="2400"/>
              <a:t>By the end of this session, GTWBAT: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Identify how Object Oriented Programming (OOP) fits into the scope of the Summer Immersion Program.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Understand how using analogies and gallery walks can help students understand CS Concepts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Name their own next steps for practicing OOP</a:t>
            </a:r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OBJECTIVES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 rot="205">
            <a:off x="-772425" y="-62824"/>
            <a:ext cx="10060200" cy="958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WOMAN IN TECH SPOTLIGHT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736275" y="1040225"/>
            <a:ext cx="4993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Barbara Liskov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1426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Institute Professor at MIT 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One of the first women to be granted a Ph.D in computer science in the United States.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Developed CLU, a programming language that is seen as a key step in the development of Object Oriented Programming.</a:t>
            </a:r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237" y="1218125"/>
            <a:ext cx="26384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Interaction Meter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736275" y="1040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16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Interaction mode: You’ll be observing, participating, and leading at different times during this session. If you are ever confused what your role or task is, ask a neighbor or raise your hand. 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Shape 144"/>
          <p:cNvGraphicFramePr/>
          <p:nvPr/>
        </p:nvGraphicFramePr>
        <p:xfrm>
          <a:off x="1377075" y="231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{8CA430F3-9D1F-45C6-9F43-5E44DC66FF08}</a:tableStyleId>
              </a:tblPr>
              <a:tblGrid>
                <a:gridCol w="2413000"/>
                <a:gridCol w="2413000"/>
                <a:gridCol w="24130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 DO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DDD4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 DO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ECEB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01426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YOU DO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1426A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364C"/>
                    </a:solidFill>
                  </a:tcPr>
                </a:tc>
              </a:tr>
            </a:tbl>
          </a:graphicData>
        </a:graphic>
      </p:graphicFrame>
      <p:sp>
        <p:nvSpPr>
          <p:cNvPr id="145" name="Shape 145"/>
          <p:cNvSpPr/>
          <p:nvPr/>
        </p:nvSpPr>
        <p:spPr>
          <a:xfrm>
            <a:off x="6158200" y="2821650"/>
            <a:ext cx="242100" cy="209400"/>
          </a:xfrm>
          <a:prstGeom prst="triangle">
            <a:avLst>
              <a:gd fmla="val 50000" name="adj"/>
            </a:avLst>
          </a:prstGeom>
          <a:solidFill>
            <a:srgbClr val="01426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Teaching Move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736275" y="1040225"/>
            <a:ext cx="4506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Char char="■"/>
            </a:pPr>
            <a:r>
              <a:rPr b="1"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POSITIVE PRAISE</a:t>
            </a:r>
          </a:p>
          <a:p>
            <a:pPr indent="-381000" lvl="1" marL="91440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Char char="○"/>
            </a:pPr>
            <a:r>
              <a:rPr i="1" lang="en" sz="24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Praising a specific accomplishment or effort, not an ability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6308075" y="2657650"/>
            <a:ext cx="21789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Remember: when we use it, you’ll see this icon on the slide!</a:t>
            </a:r>
          </a:p>
        </p:txBody>
      </p:sp>
      <p:grpSp>
        <p:nvGrpSpPr>
          <p:cNvPr id="156" name="Shape 156"/>
          <p:cNvGrpSpPr/>
          <p:nvPr/>
        </p:nvGrpSpPr>
        <p:grpSpPr>
          <a:xfrm>
            <a:off x="6308075" y="1565175"/>
            <a:ext cx="2178900" cy="879900"/>
            <a:chOff x="6308075" y="1565175"/>
            <a:chExt cx="2178900" cy="879900"/>
          </a:xfrm>
        </p:grpSpPr>
        <p:sp>
          <p:nvSpPr>
            <p:cNvPr id="157" name="Shape 157"/>
            <p:cNvSpPr/>
            <p:nvPr/>
          </p:nvSpPr>
          <p:spPr>
            <a:xfrm>
              <a:off x="6308075" y="1565175"/>
              <a:ext cx="2039400" cy="879900"/>
            </a:xfrm>
            <a:prstGeom prst="foldedCorner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rgbClr val="01426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6308075" y="1659225"/>
              <a:ext cx="2178900" cy="6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800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POSITIVE PRAISE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 rot="205">
            <a:off x="-772425" y="-62824"/>
            <a:ext cx="10060200" cy="958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CONTENT IN CONTEXT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906950" y="1205250"/>
            <a:ext cx="2094600" cy="1590900"/>
          </a:xfrm>
          <a:prstGeom prst="homePlate">
            <a:avLst>
              <a:gd fmla="val 36114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1: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Fundamentals</a:t>
            </a:r>
          </a:p>
        </p:txBody>
      </p:sp>
      <p:sp>
        <p:nvSpPr>
          <p:cNvPr id="168" name="Shape 168"/>
          <p:cNvSpPr/>
          <p:nvPr/>
        </p:nvSpPr>
        <p:spPr>
          <a:xfrm>
            <a:off x="25717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2: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Applications</a:t>
            </a:r>
          </a:p>
        </p:txBody>
      </p:sp>
      <p:sp>
        <p:nvSpPr>
          <p:cNvPr id="169" name="Shape 169"/>
          <p:cNvSpPr/>
          <p:nvPr/>
        </p:nvSpPr>
        <p:spPr>
          <a:xfrm>
            <a:off x="45535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3: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Advanced Topics</a:t>
            </a:r>
          </a:p>
        </p:txBody>
      </p:sp>
      <p:sp>
        <p:nvSpPr>
          <p:cNvPr id="170" name="Shape 170"/>
          <p:cNvSpPr/>
          <p:nvPr/>
        </p:nvSpPr>
        <p:spPr>
          <a:xfrm>
            <a:off x="6545775" y="1216800"/>
            <a:ext cx="2413800" cy="1590900"/>
          </a:xfrm>
          <a:prstGeom prst="chevron">
            <a:avLst>
              <a:gd fmla="val 36669" name="adj"/>
            </a:avLst>
          </a:prstGeom>
          <a:solidFill>
            <a:schemeClr val="lt2"/>
          </a:solidFill>
          <a:ln cap="flat" cmpd="sng" w="1905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Unit 4: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Final Projects</a:t>
            </a:r>
          </a:p>
        </p:txBody>
      </p:sp>
      <p:sp>
        <p:nvSpPr>
          <p:cNvPr id="171" name="Shape 171"/>
          <p:cNvSpPr/>
          <p:nvPr/>
        </p:nvSpPr>
        <p:spPr>
          <a:xfrm>
            <a:off x="1577450" y="3193700"/>
            <a:ext cx="4929000" cy="1433100"/>
          </a:xfrm>
          <a:prstGeom prst="wedgeRectCallout">
            <a:avLst>
              <a:gd fmla="val 35598" name="adj1"/>
              <a:gd fmla="val -74731" name="adj2"/>
            </a:avLst>
          </a:prstGeom>
          <a:noFill/>
          <a:ln cap="flat" cmpd="sng" w="38100">
            <a:solidFill>
              <a:srgbClr val="FDDD4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When?: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Week 5 </a:t>
            </a:r>
          </a:p>
          <a:p>
            <a:pPr indent="-228600" lvl="0" marL="45720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Why?: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OOP will allow girls to create more elegant, manageable and modular programs.</a:t>
            </a:r>
          </a:p>
          <a:p>
            <a:pPr indent="-228600" lvl="0" marL="457200">
              <a:spcBef>
                <a:spcPts val="0"/>
              </a:spcBef>
              <a:buClr>
                <a:srgbClr val="01426A"/>
              </a:buClr>
              <a:buFont typeface="Open Sans"/>
              <a:buChar char="●"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Related Project?: </a:t>
            </a:r>
            <a:r>
              <a:rPr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The Social Network</a:t>
            </a:r>
          </a:p>
        </p:txBody>
      </p:sp>
      <p:sp>
        <p:nvSpPr>
          <p:cNvPr id="172" name="Shape 172"/>
          <p:cNvSpPr/>
          <p:nvPr/>
        </p:nvSpPr>
        <p:spPr>
          <a:xfrm rot="-525959">
            <a:off x="5987105" y="1367630"/>
            <a:ext cx="527562" cy="449534"/>
          </a:xfrm>
          <a:prstGeom prst="star5">
            <a:avLst>
              <a:gd fmla="val 26401" name="adj"/>
              <a:gd fmla="val 105146" name="hf"/>
              <a:gd fmla="val 110557" name="vf"/>
            </a:avLst>
          </a:prstGeom>
          <a:solidFill>
            <a:srgbClr val="FDDD41"/>
          </a:solidFill>
          <a:ln cap="flat" cmpd="sng" w="38100">
            <a:solidFill>
              <a:srgbClr val="0142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869700" y="216425"/>
            <a:ext cx="7962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CURRICULUM FUNNEL</a:t>
            </a:r>
          </a:p>
        </p:txBody>
      </p:sp>
      <p:grpSp>
        <p:nvGrpSpPr>
          <p:cNvPr id="178" name="Shape 178"/>
          <p:cNvGrpSpPr/>
          <p:nvPr/>
        </p:nvGrpSpPr>
        <p:grpSpPr>
          <a:xfrm>
            <a:off x="1334700" y="1302150"/>
            <a:ext cx="3689425" cy="2832125"/>
            <a:chOff x="2582600" y="1302150"/>
            <a:chExt cx="3689425" cy="2832125"/>
          </a:xfrm>
        </p:grpSpPr>
        <p:sp>
          <p:nvSpPr>
            <p:cNvPr id="179" name="Shape 179"/>
            <p:cNvSpPr/>
            <p:nvPr/>
          </p:nvSpPr>
          <p:spPr>
            <a:xfrm>
              <a:off x="2582600" y="1302150"/>
              <a:ext cx="3689425" cy="727025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Learner Profile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and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Essential Questions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3331350" y="2105375"/>
              <a:ext cx="2213650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Unit Plans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3732825" y="2754275"/>
              <a:ext cx="1356425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Lesson Plans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4031250" y="3403175"/>
              <a:ext cx="759575" cy="572700"/>
            </a:xfrm>
            <a:prstGeom prst="flowChartManualOperation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sz="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4025825" y="4052075"/>
              <a:ext cx="5400" cy="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3879287" y="3403175"/>
              <a:ext cx="10635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Your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01426A"/>
                  </a:solidFill>
                  <a:latin typeface="Open Sans"/>
                  <a:ea typeface="Open Sans"/>
                  <a:cs typeface="Open Sans"/>
                  <a:sym typeface="Open Sans"/>
                </a:rPr>
                <a:t>Decisions</a:t>
              </a:r>
            </a:p>
          </p:txBody>
        </p:sp>
      </p:grpSp>
      <p:grpSp>
        <p:nvGrpSpPr>
          <p:cNvPr id="185" name="Shape 185"/>
          <p:cNvGrpSpPr/>
          <p:nvPr/>
        </p:nvGrpSpPr>
        <p:grpSpPr>
          <a:xfrm>
            <a:off x="2528543" y="4090861"/>
            <a:ext cx="1301736" cy="747634"/>
            <a:chOff x="-216550" y="3451775"/>
            <a:chExt cx="1921950" cy="1000850"/>
          </a:xfrm>
        </p:grpSpPr>
        <p:pic>
          <p:nvPicPr>
            <p:cNvPr id="186" name="Shape 1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4550" y="3451775"/>
              <a:ext cx="1000850" cy="100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Shape 1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16550" y="3451775"/>
              <a:ext cx="1000850" cy="100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Shape 188"/>
          <p:cNvSpPr/>
          <p:nvPr/>
        </p:nvSpPr>
        <p:spPr>
          <a:xfrm rot="5399615">
            <a:off x="4882962" y="2474031"/>
            <a:ext cx="2680200" cy="792300"/>
          </a:xfrm>
          <a:prstGeom prst="rightArrow">
            <a:avLst>
              <a:gd fmla="val 23352" name="adj1"/>
              <a:gd fmla="val 3013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5696925" y="1215375"/>
            <a:ext cx="1226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Big Picture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5425625" y="4254225"/>
            <a:ext cx="1573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Small Moments</a:t>
            </a:r>
          </a:p>
        </p:txBody>
      </p:sp>
      <p:sp>
        <p:nvSpPr>
          <p:cNvPr id="191" name="Shape 191"/>
          <p:cNvSpPr/>
          <p:nvPr/>
        </p:nvSpPr>
        <p:spPr>
          <a:xfrm>
            <a:off x="2333125" y="2636950"/>
            <a:ext cx="1679100" cy="1377600"/>
          </a:xfrm>
          <a:prstGeom prst="ellipse">
            <a:avLst/>
          </a:prstGeom>
          <a:noFill/>
          <a:ln cap="flat" cmpd="sng" w="28575">
            <a:solidFill>
              <a:srgbClr val="F4364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Decision Making Framework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736275" y="1040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Advocate for all students</a:t>
            </a:r>
          </a:p>
          <a:p>
            <a:pPr indent="-419100" lvl="0" marL="45720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Make your thinking visible</a:t>
            </a:r>
          </a:p>
          <a:p>
            <a:pPr indent="-419100" lvl="0" marL="457200" rtl="0"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Char char="■"/>
            </a:pPr>
            <a:r>
              <a:rPr lang="en" sz="30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Build more than code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816450" y="1906800"/>
            <a:ext cx="7886700" cy="415500"/>
          </a:xfrm>
          <a:prstGeom prst="rect">
            <a:avLst/>
          </a:prstGeom>
          <a:solidFill>
            <a:srgbClr val="EEEEEE"/>
          </a:solidFill>
          <a:ln cap="flat" cmpd="sng" w="19050">
            <a:solidFill>
              <a:srgbClr val="FDDD4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 rot="205">
            <a:off x="-772425" y="-17949"/>
            <a:ext cx="10060200" cy="913200"/>
          </a:xfrm>
          <a:prstGeom prst="rect">
            <a:avLst/>
          </a:prstGeom>
          <a:solidFill>
            <a:srgbClr val="FDDD4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 rot="5208990">
            <a:off x="-4688193" y="638714"/>
            <a:ext cx="9340213" cy="991521"/>
          </a:xfrm>
          <a:prstGeom prst="rect">
            <a:avLst/>
          </a:prstGeom>
          <a:solidFill>
            <a:srgbClr val="F4364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CE81A"/>
              </a:solidFill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99500" y="2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WHERE ARE WE NOW?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736275" y="1040225"/>
            <a:ext cx="7397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Hook - 5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Objectives, Context and Agenda - 5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Gallery Walk: 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Connecting to Real-Life - 1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Practice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: Introducing Classes and Objects - 10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b="1"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Syntax Work Time</a:t>
            </a: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: Social Network Project - 30 min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01426A"/>
              </a:buClr>
              <a:buSzPct val="100000"/>
              <a:buFont typeface="Open Sans"/>
              <a:buAutoNum type="arabicPeriod"/>
            </a:pPr>
            <a:r>
              <a:rPr lang="en" sz="1800">
                <a:solidFill>
                  <a:srgbClr val="01426A"/>
                </a:solidFill>
                <a:latin typeface="Open Sans"/>
                <a:ea typeface="Open Sans"/>
                <a:cs typeface="Open Sans"/>
                <a:sym typeface="Open Sans"/>
              </a:rPr>
              <a:t>Reflection and Closing - 5 min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925" y="4456624"/>
            <a:ext cx="1238178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